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5" r:id="rId12"/>
    <p:sldId id="280" r:id="rId13"/>
    <p:sldId id="281" r:id="rId14"/>
    <p:sldId id="283" r:id="rId15"/>
    <p:sldId id="284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DB3DB-6770-47B4-81B1-1DE5E0CA9F01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25771-04BF-4447-B549-A6EF96442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99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062E2-92C3-6520-5A25-2111D26F4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23D077-68FD-BE2D-B7FB-C9F5818A0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7A5A8C-D0CC-EF45-8407-F61169C6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061D2-8304-5598-FB3A-1E03BBFD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C16F3-0C10-A9D3-EE83-6199AB11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82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2D8BA-E289-D5D2-F1B9-1A33386C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ED3F7-07C0-F12D-DD76-64E70293E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B693B-D833-977B-037B-6944BFB6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4712F-5EEF-43B1-EC53-A399F172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29C45-E9D8-BBC0-C595-577716FC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2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BD2071-2C32-3844-2F87-1B5D8E8AC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06F457-1DE3-ACBB-32CF-145AC9EDC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C8467-F2BB-975F-7E96-83CFFBA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23BC-AE94-BEC6-6ECB-48D2B90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DF10F-32DE-3618-9D38-F80549D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4596-D660-2B3B-560A-0C1C5DFE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39C8-E20D-4EFB-1493-0B716F0C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E08BB-1626-0678-C071-98F4C1FF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82A2D7-1052-EC1D-6669-F15E2FDE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13CF9-3CED-A0D4-5C1F-EBB1143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2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5DD6D-ADBD-47BA-E300-B6EF6300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E54A8-1A71-6CA0-651C-30801DFB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132D19-4231-C8C7-1018-3CD30250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822BC-D6FA-BCDE-CCB6-B656E276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A9C9A-178E-43DA-3FFB-93152C0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75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1546A-8AD5-6167-E979-E8958B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53745-21EE-0A1E-5368-AA225748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E60DD-17C3-3387-C8EB-8D295132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95616-8833-F884-C684-50E561E3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EC960-EA57-46C8-3C87-8B1526C9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888DD3-361D-8162-049E-B29D6DB1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00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FAC2-4B59-377A-26DA-EE139668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9C7A0-7BB7-4B34-AA98-8C85CC1C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265E1-7A8A-928E-6206-C6FABAE7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360466-68C9-450C-E96B-70DDB717E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E178BF-FB5F-EE12-4EB1-AE885A69F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668BE6-9E3E-6FD3-CE7C-1BA99D09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08AF54-15CD-1937-9BAB-0BF0163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60CED2-645E-4196-BD5B-3B9A628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3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FAA4-40E4-8F06-3039-9638A6B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FE2AB-84FB-BF5F-9149-D242A3E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D184F-8BFF-9B94-5C55-E44AB711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CA8968-243A-019D-4ADE-F095CD8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301C7-DE3A-2CD7-4A85-8CC000E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853AD0-1482-4ED9-34A5-04AB59D6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1C4704-E1DB-C22F-E4FD-9CA9FDB0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FCA2A-EA5B-42C6-7797-1D914E74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E1DC6-2077-10A9-0047-AF594A51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AEAE8C-38A2-0189-157B-B9CD7B032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8968FF-448D-C4D1-4E48-F93588D1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28FCB3-7AC0-57F5-8E1C-24C0FB4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FE75A7-2DC1-7094-AE9C-75835B53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77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302EC-7CAF-3109-2B89-D4A23DF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5D467B-8297-B749-C9E9-536F46731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FDEA44-C576-7F95-E763-BDBE7427E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5C8DA6-7B4C-89BD-8B8F-14AD99D6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E1383-C200-1BA6-2DED-EFB927BC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AC0460-2911-CE4A-1585-5492F4AF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7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8A7A12-0B55-5443-7447-893CE84E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4C87F-EDE1-25CD-A68D-AA8FD6FB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37224-EDF8-5D21-260B-044C8C384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063C-2388-4370-8960-79BC7D16929F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15D241-87C5-9100-9FF9-1BEBE0B4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D5765-C2E8-37A7-4AEE-003E6474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5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7.png"/><Relationship Id="rId2" Type="http://schemas.openxmlformats.org/officeDocument/2006/relationships/image" Target="../media/image54.jp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hyperlink" Target="https://assets.cdn.moviepilot.de/files/a183628c1f666b003962dac447a946f2da428cbd298d90022975f67ec479/fill/1200/576/worldof1920.jpg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g.hebus.com/hebus_2017/01/04/preview/1483566790_26078.jpg" TargetMode="External"/><Relationship Id="rId5" Type="http://schemas.openxmlformats.org/officeDocument/2006/relationships/hyperlink" Target="https://wallup.net/wp-content/uploads/2017/11/22/331072-Jakub_R%C3%B3%C5%BCalski-futuristic.jpg" TargetMode="External"/><Relationship Id="rId4" Type="http://schemas.openxmlformats.org/officeDocument/2006/relationships/hyperlink" Target="https://cdna.artstation.com/p/assets/images/images/002/892/968/large/jakub-rozalski-1920-sianokosy02ready.jpg?146696633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Realisieren eines Rechners als Einzelseiten-Webapplikation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Von Cindy Hinze | Fachinformatikerin Anwendungsentwicklung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259E6D-F33C-EBC3-E16A-30E8EFD36CD7}"/>
              </a:ext>
            </a:extLst>
          </p:cNvPr>
          <p:cNvSpPr/>
          <p:nvPr/>
        </p:nvSpPr>
        <p:spPr>
          <a:xfrm>
            <a:off x="3140941" y="7269816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FAB1A64-6707-DF9A-79A0-75A3BF9BB203}"/>
              </a:ext>
            </a:extLst>
          </p:cNvPr>
          <p:cNvSpPr/>
          <p:nvPr/>
        </p:nvSpPr>
        <p:spPr>
          <a:xfrm>
            <a:off x="550160" y="8921162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32AA39-5A0E-FFC9-0EC9-ADA3EDDF901A}"/>
              </a:ext>
            </a:extLst>
          </p:cNvPr>
          <p:cNvSpPr/>
          <p:nvPr/>
        </p:nvSpPr>
        <p:spPr>
          <a:xfrm>
            <a:off x="2797760" y="9855781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5712FB2-0287-22C6-7755-6A6AB08387DA}"/>
              </a:ext>
            </a:extLst>
          </p:cNvPr>
          <p:cNvSpPr/>
          <p:nvPr/>
        </p:nvSpPr>
        <p:spPr>
          <a:xfrm>
            <a:off x="5045358" y="10546400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309D45E-1F5D-A49F-0B50-7D273C71ACC4}"/>
              </a:ext>
            </a:extLst>
          </p:cNvPr>
          <p:cNvSpPr/>
          <p:nvPr/>
        </p:nvSpPr>
        <p:spPr>
          <a:xfrm>
            <a:off x="7292957" y="9855783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5A35716-A685-C319-59DF-A229E81354C7}"/>
              </a:ext>
            </a:extLst>
          </p:cNvPr>
          <p:cNvSpPr/>
          <p:nvPr/>
        </p:nvSpPr>
        <p:spPr>
          <a:xfrm>
            <a:off x="9540556" y="8921164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CDCB40D-630B-D8F1-4B75-45913E57CE4A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2288552" y="8145988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A75AF97-D8D0-CFE4-E606-4C0AE4589B50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816086" y="8145988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7E80BF0-C5D5-0E1E-5CCF-4BB4AB1E0FB7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flipH="1">
            <a:off x="6063685" y="8145988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A86C590-5372-379C-AB62-BDE9DA679AF4}"/>
              </a:ext>
            </a:extLst>
          </p:cNvPr>
          <p:cNvCxnSpPr>
            <a:cxnSpLocks/>
            <a:stCxn id="14" idx="4"/>
            <a:endCxn id="18" idx="0"/>
          </p:cNvCxnSpPr>
          <p:nvPr/>
        </p:nvCxnSpPr>
        <p:spPr>
          <a:xfrm>
            <a:off x="6096000" y="8145988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2A7C8BE-5EE4-DDBC-77A2-82A72CF6634C}"/>
              </a:ext>
            </a:extLst>
          </p:cNvPr>
          <p:cNvCxnSpPr>
            <a:cxnSpLocks/>
            <a:stCxn id="14" idx="4"/>
            <a:endCxn id="19" idx="1"/>
          </p:cNvCxnSpPr>
          <p:nvPr/>
        </p:nvCxnSpPr>
        <p:spPr>
          <a:xfrm>
            <a:off x="6096000" y="8145988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5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7AEAAE-4343-9429-4442-3DF8BBB24B81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HTML</a:t>
            </a:r>
            <a:endParaRPr lang="de-DE" sz="2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601CAC-7D81-4958-AD3F-5624AB5C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00" y="2165061"/>
            <a:ext cx="9369197" cy="25278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6D46B-EA03-45D8-A9E6-7A146ED6D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30" y="5264871"/>
            <a:ext cx="4126935" cy="2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7AEAAE-4343-9429-4442-3DF8BBB24B81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JavaScript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D07BCB-D89A-43A2-2211-D436859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7" y="1858254"/>
            <a:ext cx="4438650" cy="2238375"/>
          </a:xfrm>
          <a:prstGeom prst="rect">
            <a:avLst/>
          </a:prstGeom>
        </p:spPr>
      </p:pic>
      <p:pic>
        <p:nvPicPr>
          <p:cNvPr id="5" name="Grafik 4" descr="Ein Bild, das Text, Screenshot, Person enthält.&#10;&#10;Automatisch generierte Beschreibung">
            <a:extLst>
              <a:ext uri="{FF2B5EF4-FFF2-40B4-BE49-F238E27FC236}">
                <a16:creationId xmlns:a16="http://schemas.microsoft.com/office/drawing/2014/main" id="{02263CBA-D14E-BA5A-6348-3213EBCA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78" y="1858254"/>
            <a:ext cx="5760720" cy="2056765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7D7576-8568-5569-1565-BB6D952D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27" y="4361755"/>
            <a:ext cx="2819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59348A4-40B3-152C-3B94-BE9FE531A79D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PHP – SQL Abfragen</a:t>
            </a:r>
            <a:endParaRPr lang="de-DE" sz="2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778EC97-29B1-3038-D8F1-2FACC158B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4" y="2255920"/>
            <a:ext cx="11114825" cy="7428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BE01E56-A87A-D480-D116-7699FDF62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" y="3727455"/>
            <a:ext cx="11142677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8253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8BAD09-1E48-DDCA-92BF-5159188F4186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 der Datenbank</a:t>
            </a:r>
            <a:endParaRPr lang="de-DE" sz="2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25CF65-D07E-87F6-EDFD-57810773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94" y="3212192"/>
            <a:ext cx="4232195" cy="263745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FF88DD-A402-65A4-62A1-EF85CB3DFAA6}"/>
              </a:ext>
            </a:extLst>
          </p:cNvPr>
          <p:cNvSpPr/>
          <p:nvPr/>
        </p:nvSpPr>
        <p:spPr>
          <a:xfrm>
            <a:off x="3587881" y="2069575"/>
            <a:ext cx="3937423" cy="697508"/>
          </a:xfrm>
          <a:prstGeom prst="rect">
            <a:avLst/>
          </a:prstGeom>
          <a:blipFill dpi="0" rotWithShape="1">
            <a:blip r:embed="rId4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CREATE DATABASE </a:t>
            </a:r>
            <a:r>
              <a:rPr lang="de-DE" sz="2400" dirty="0" err="1">
                <a:solidFill>
                  <a:schemeClr val="tx1"/>
                </a:solidFill>
              </a:rPr>
              <a:t>scoreboard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7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A900DA-F83D-0AFB-83BC-D804E7D2DF4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SOLL/IST</a:t>
            </a:r>
            <a:endParaRPr lang="de-DE" sz="2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6E120A1-81EB-966B-D048-ED40054A6877}"/>
              </a:ext>
            </a:extLst>
          </p:cNvPr>
          <p:cNvSpPr/>
          <p:nvPr/>
        </p:nvSpPr>
        <p:spPr>
          <a:xfrm>
            <a:off x="2158070" y="2160735"/>
            <a:ext cx="1704556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Zeitplanung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4DC73CC-5B39-7E1E-25A2-6C411D0F862A}"/>
              </a:ext>
            </a:extLst>
          </p:cNvPr>
          <p:cNvSpPr/>
          <p:nvPr/>
        </p:nvSpPr>
        <p:spPr>
          <a:xfrm>
            <a:off x="1469962" y="3346572"/>
            <a:ext cx="3080772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Datenbankspeicherung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AFE3E2-6AB7-DA9E-0B18-7F77E71A31FD}"/>
              </a:ext>
            </a:extLst>
          </p:cNvPr>
          <p:cNvSpPr/>
          <p:nvPr/>
        </p:nvSpPr>
        <p:spPr>
          <a:xfrm>
            <a:off x="2255053" y="4532409"/>
            <a:ext cx="1510590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Highscore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2AA8A2-85DC-FA73-6C26-ECE57AED7C05}"/>
              </a:ext>
            </a:extLst>
          </p:cNvPr>
          <p:cNvSpPr/>
          <p:nvPr/>
        </p:nvSpPr>
        <p:spPr>
          <a:xfrm>
            <a:off x="1681651" y="5718246"/>
            <a:ext cx="2657393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Responsives Design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A93640-0CC4-E463-088F-E76E08D74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74" y="1876931"/>
            <a:ext cx="2150646" cy="4709893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FB6CDF-C810-A3CC-0E0E-63DB8E7DCA2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010348" y="2745510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8878719-3B6B-F01B-760F-AA43A91A706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010348" y="3931347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FCE2A9-E2D5-2333-4EAB-0D18B68D85C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010348" y="5117184"/>
            <a:ext cx="0" cy="6010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1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animBg="1"/>
      <p:bldP spid="13" grpId="0" uiExpand="1" animBg="1"/>
      <p:bldP spid="14" grpId="0" uiExpand="1" animBg="1"/>
      <p:bldP spid="15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4" y="-331482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CA42EF4-236C-3E06-A069-EF64144181AF}"/>
              </a:ext>
            </a:extLst>
          </p:cNvPr>
          <p:cNvSpPr/>
          <p:nvPr/>
        </p:nvSpPr>
        <p:spPr>
          <a:xfrm>
            <a:off x="5353778" y="-325565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37FDE0B-B7ED-EB24-C77B-30105B0B88EA}"/>
              </a:ext>
            </a:extLst>
          </p:cNvPr>
          <p:cNvSpPr/>
          <p:nvPr/>
        </p:nvSpPr>
        <p:spPr>
          <a:xfrm>
            <a:off x="9514270" y="0"/>
            <a:ext cx="1969244" cy="92944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C93A0D-0CD8-614D-9254-65C229ACD92C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Ausblick</a:t>
            </a:r>
            <a:endParaRPr lang="de-DE" sz="2800" dirty="0"/>
          </a:p>
        </p:txBody>
      </p:sp>
      <p:pic>
        <p:nvPicPr>
          <p:cNvPr id="4" name="Grafik 3" descr="Bulle Silhouette">
            <a:extLst>
              <a:ext uri="{FF2B5EF4-FFF2-40B4-BE49-F238E27FC236}">
                <a16:creationId xmlns:a16="http://schemas.microsoft.com/office/drawing/2014/main" id="{5D687ECA-86E1-2995-07FD-A8A18453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613" y="3134039"/>
            <a:ext cx="1076635" cy="1076635"/>
          </a:xfrm>
          <a:prstGeom prst="rect">
            <a:avLst/>
          </a:prstGeom>
        </p:spPr>
      </p:pic>
      <p:pic>
        <p:nvPicPr>
          <p:cNvPr id="5" name="Grafik 4" descr="Bär Silhouette">
            <a:extLst>
              <a:ext uri="{FF2B5EF4-FFF2-40B4-BE49-F238E27FC236}">
                <a16:creationId xmlns:a16="http://schemas.microsoft.com/office/drawing/2014/main" id="{00932302-3039-29C2-F8D0-5609032A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2690" y="4559908"/>
            <a:ext cx="1076635" cy="1076635"/>
          </a:xfrm>
          <a:prstGeom prst="rect">
            <a:avLst/>
          </a:prstGeom>
        </p:spPr>
      </p:pic>
      <p:pic>
        <p:nvPicPr>
          <p:cNvPr id="9" name="Grafik 8" descr="Schwein Silhouette">
            <a:extLst>
              <a:ext uri="{FF2B5EF4-FFF2-40B4-BE49-F238E27FC236}">
                <a16:creationId xmlns:a16="http://schemas.microsoft.com/office/drawing/2014/main" id="{B168E372-D48E-DE5B-D376-AAD4A582D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7613" y="4048439"/>
            <a:ext cx="1076635" cy="1076635"/>
          </a:xfrm>
          <a:prstGeom prst="rect">
            <a:avLst/>
          </a:prstGeom>
        </p:spPr>
      </p:pic>
      <p:pic>
        <p:nvPicPr>
          <p:cNvPr id="20" name="Grafik 19" descr="Wolf Silhouette">
            <a:extLst>
              <a:ext uri="{FF2B5EF4-FFF2-40B4-BE49-F238E27FC236}">
                <a16:creationId xmlns:a16="http://schemas.microsoft.com/office/drawing/2014/main" id="{58C996D3-C081-C8CA-C64B-E13BA1BE8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7768" y="4048439"/>
            <a:ext cx="1076635" cy="1076635"/>
          </a:xfrm>
          <a:prstGeom prst="rect">
            <a:avLst/>
          </a:prstGeom>
        </p:spPr>
      </p:pic>
      <p:pic>
        <p:nvPicPr>
          <p:cNvPr id="21" name="Grafik 20" descr="Adler Silhouette">
            <a:extLst>
              <a:ext uri="{FF2B5EF4-FFF2-40B4-BE49-F238E27FC236}">
                <a16:creationId xmlns:a16="http://schemas.microsoft.com/office/drawing/2014/main" id="{050DE9E9-D591-16D5-63E8-18353D73C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7768" y="3115867"/>
            <a:ext cx="1076635" cy="1076635"/>
          </a:xfrm>
          <a:prstGeom prst="rect">
            <a:avLst/>
          </a:prstGeom>
        </p:spPr>
      </p:pic>
      <p:pic>
        <p:nvPicPr>
          <p:cNvPr id="22" name="Grafik 21" descr="Tiger Silhouette">
            <a:extLst>
              <a:ext uri="{FF2B5EF4-FFF2-40B4-BE49-F238E27FC236}">
                <a16:creationId xmlns:a16="http://schemas.microsoft.com/office/drawing/2014/main" id="{64DE114F-4C90-D9CD-6A74-2E7186B686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82974" y="3606216"/>
            <a:ext cx="1076635" cy="1076635"/>
          </a:xfrm>
          <a:prstGeom prst="rect">
            <a:avLst/>
          </a:prstGeom>
        </p:spPr>
      </p:pic>
      <p:pic>
        <p:nvPicPr>
          <p:cNvPr id="23" name="Grafik 22" descr="Affe Silhouette">
            <a:extLst>
              <a:ext uri="{FF2B5EF4-FFF2-40B4-BE49-F238E27FC236}">
                <a16:creationId xmlns:a16="http://schemas.microsoft.com/office/drawing/2014/main" id="{2FF54132-D4B9-F958-BC74-BFF275A402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82974" y="2658666"/>
            <a:ext cx="1076635" cy="1076635"/>
          </a:xfrm>
          <a:prstGeom prst="rect">
            <a:avLst/>
          </a:prstGeom>
        </p:spPr>
      </p:pic>
      <p:pic>
        <p:nvPicPr>
          <p:cNvPr id="24" name="Grafik 23" descr="Liste mit einfarbiger Füllung">
            <a:extLst>
              <a:ext uri="{FF2B5EF4-FFF2-40B4-BE49-F238E27FC236}">
                <a16:creationId xmlns:a16="http://schemas.microsoft.com/office/drawing/2014/main" id="{EFF21420-F8C0-A13D-C260-DCA484BDBB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43686" y="3115867"/>
            <a:ext cx="2003224" cy="2003224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0E8F406F-143A-299C-BF8A-D23CD70BCE62}"/>
              </a:ext>
            </a:extLst>
          </p:cNvPr>
          <p:cNvSpPr/>
          <p:nvPr/>
        </p:nvSpPr>
        <p:spPr>
          <a:xfrm>
            <a:off x="3140941" y="7543703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1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1DE4DA40-130B-DAC7-3337-56F4D28F706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Quellen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0FF247-6A40-87EE-0F34-CC2217D7996C}"/>
              </a:ext>
            </a:extLst>
          </p:cNvPr>
          <p:cNvSpPr/>
          <p:nvPr/>
        </p:nvSpPr>
        <p:spPr>
          <a:xfrm>
            <a:off x="376237" y="1961430"/>
            <a:ext cx="11439525" cy="2935140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https://www.gamewallpapers.com/viewwallpaper.php?wallpaper=wallpaper_scythe_01&amp;titel=Scythe&amp;nummer=01&amp;resolution=1280&amp;normal=1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https://www.albbw.de/fileadmin/_processed_/1/e/csm_ALBBW_047-web_2c42644107.jpg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4"/>
              </a:rPr>
              <a:t>https://cdna.artstation.com/p/assets/images/images/002/892/968/large/jakub-rozalski-1920-sianokosy02ready.jpg?1466966333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5"/>
              </a:rPr>
              <a:t>https://wallup.net/wp-content/uploads/2017/11/22/331072-Jakub_R%C3%B3%C5%BCalski-futuristic.jpg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6"/>
              </a:rPr>
              <a:t>https://img.hebus.com/hebus_2017/01/04/preview/1483566790_26078.jpg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hlinkClick r:id="rId7"/>
              </a:rPr>
              <a:t>https://assets.cdn.moviepilot.de/files/a183628c1f666b003962dac447a946f2da428cbd298d90022975f67ec479/fill/1200/576/worldof1920.jpg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EEE9D1-95F9-E2EC-402A-4D200F5C617A}"/>
              </a:ext>
            </a:extLst>
          </p:cNvPr>
          <p:cNvSpPr/>
          <p:nvPr/>
        </p:nvSpPr>
        <p:spPr>
          <a:xfrm>
            <a:off x="1560944" y="7517942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4037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7122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550160" y="1846593"/>
            <a:ext cx="2036653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2797760" y="2781212"/>
            <a:ext cx="2036652" cy="144381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45358" y="3471831"/>
            <a:ext cx="2036653" cy="144381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292957" y="2781214"/>
            <a:ext cx="2036653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Umsetzung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540556" y="1846595"/>
            <a:ext cx="2106015" cy="144381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D243BF-8902-77B3-B2F8-4868DC25942F}"/>
              </a:ext>
            </a:extLst>
          </p:cNvPr>
          <p:cNvCxnSpPr>
            <a:cxnSpLocks/>
            <a:stCxn id="6" idx="4"/>
            <a:endCxn id="4" idx="7"/>
          </p:cNvCxnSpPr>
          <p:nvPr/>
        </p:nvCxnSpPr>
        <p:spPr>
          <a:xfrm flipH="1">
            <a:off x="2288552" y="1071419"/>
            <a:ext cx="3807448" cy="986616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2D34A9-E22C-339D-CDDD-A4899E82D87B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3816086" y="1071419"/>
            <a:ext cx="2279914" cy="1709793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2909F81-05A6-F57B-1720-7E5E40D2EB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6063685" y="1071419"/>
            <a:ext cx="32315" cy="2400412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143479-41B4-E1C5-8BA5-6F701D862272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096000" y="1071419"/>
            <a:ext cx="2215284" cy="170979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7BF679B-626A-8D6D-1BFE-CFD831B9E514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6096000" y="1071419"/>
            <a:ext cx="3752975" cy="98661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3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1155400" y="2278122"/>
            <a:ext cx="4757541" cy="203102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Annedore-Leber-Oberschule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Seit 1979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Menschen mit Einschränkungen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5912942" y="4309149"/>
            <a:ext cx="4543424" cy="85581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Individualprojekt: </a:t>
            </a:r>
            <a:r>
              <a:rPr lang="de-DE" sz="2400" dirty="0" err="1">
                <a:solidFill>
                  <a:schemeClr val="tx1"/>
                </a:solidFill>
              </a:rPr>
              <a:t>Scythe</a:t>
            </a:r>
            <a:r>
              <a:rPr lang="de-DE" sz="2400" dirty="0">
                <a:solidFill>
                  <a:schemeClr val="tx1"/>
                </a:solidFill>
              </a:rPr>
              <a:t> Rechner </a:t>
            </a:r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57557D80-AC52-4A3B-CC26-30EBA3CAC291}"/>
              </a:ext>
            </a:extLst>
          </p:cNvPr>
          <p:cNvSpPr/>
          <p:nvPr/>
        </p:nvSpPr>
        <p:spPr>
          <a:xfrm flipV="1">
            <a:off x="6013949" y="3293635"/>
            <a:ext cx="1644693" cy="968988"/>
          </a:xfrm>
          <a:prstGeom prst="bentUpArrow">
            <a:avLst/>
          </a:pr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Projektumfeld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336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  <p:bldP spid="12" grpId="0" animBg="1"/>
      <p:bldP spid="1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Projektziel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E0465B7-069E-BC66-1BA0-07D2F9151C84}"/>
              </a:ext>
            </a:extLst>
          </p:cNvPr>
          <p:cNvSpPr/>
          <p:nvPr/>
        </p:nvSpPr>
        <p:spPr>
          <a:xfrm>
            <a:off x="5294425" y="2844224"/>
            <a:ext cx="1237032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D01D51-753A-8462-24E3-7AE312A4624E}"/>
              </a:ext>
            </a:extLst>
          </p:cNvPr>
          <p:cNvSpPr/>
          <p:nvPr/>
        </p:nvSpPr>
        <p:spPr>
          <a:xfrm>
            <a:off x="1495156" y="4670097"/>
            <a:ext cx="1644693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Berechnen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1DB06-10F7-902B-2FFB-989AD5C75553}"/>
              </a:ext>
            </a:extLst>
          </p:cNvPr>
          <p:cNvSpPr/>
          <p:nvPr/>
        </p:nvSpPr>
        <p:spPr>
          <a:xfrm>
            <a:off x="8580308" y="4670097"/>
            <a:ext cx="2564944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 abspeichern</a:t>
            </a:r>
          </a:p>
        </p:txBody>
      </p:sp>
      <p:pic>
        <p:nvPicPr>
          <p:cNvPr id="11" name="Grafik 10" descr="Tafel mit einfarbiger Füllung">
            <a:extLst>
              <a:ext uri="{FF2B5EF4-FFF2-40B4-BE49-F238E27FC236}">
                <a16:creationId xmlns:a16="http://schemas.microsoft.com/office/drawing/2014/main" id="{CC186835-C2C4-845C-3AA3-2B55A881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741" y="1941076"/>
            <a:ext cx="914400" cy="914400"/>
          </a:xfrm>
          <a:prstGeom prst="rect">
            <a:avLst/>
          </a:prstGeom>
        </p:spPr>
      </p:pic>
      <p:pic>
        <p:nvPicPr>
          <p:cNvPr id="13" name="Grafik 12" descr="Mathematik mit einfarbiger Füllung">
            <a:extLst>
              <a:ext uri="{FF2B5EF4-FFF2-40B4-BE49-F238E27FC236}">
                <a16:creationId xmlns:a16="http://schemas.microsoft.com/office/drawing/2014/main" id="{C1319D86-0A15-36A7-8CD0-0838030A9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02" y="3744445"/>
            <a:ext cx="914400" cy="914400"/>
          </a:xfrm>
          <a:prstGeom prst="rect">
            <a:avLst/>
          </a:prstGeom>
        </p:spPr>
      </p:pic>
      <p:pic>
        <p:nvPicPr>
          <p:cNvPr id="14" name="Grafik 13" descr="Archivbox (Archiv) mit einfarbiger Füllung">
            <a:extLst>
              <a:ext uri="{FF2B5EF4-FFF2-40B4-BE49-F238E27FC236}">
                <a16:creationId xmlns:a16="http://schemas.microsoft.com/office/drawing/2014/main" id="{BE3C0152-2E0B-22AD-F616-03F9888B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298" y="3755697"/>
            <a:ext cx="914400" cy="914400"/>
          </a:xfrm>
          <a:prstGeom prst="rect">
            <a:avLst/>
          </a:prstGeom>
        </p:spPr>
      </p:pic>
      <p:sp>
        <p:nvSpPr>
          <p:cNvPr id="15" name="Pfeil: nach links, rechts und oben 15">
            <a:extLst>
              <a:ext uri="{FF2B5EF4-FFF2-40B4-BE49-F238E27FC236}">
                <a16:creationId xmlns:a16="http://schemas.microsoft.com/office/drawing/2014/main" id="{041980D9-0EE0-28F8-EBD1-6839F0B60328}"/>
              </a:ext>
            </a:extLst>
          </p:cNvPr>
          <p:cNvSpPr/>
          <p:nvPr/>
        </p:nvSpPr>
        <p:spPr>
          <a:xfrm>
            <a:off x="4902843" y="4342271"/>
            <a:ext cx="2020196" cy="620213"/>
          </a:xfrm>
          <a:custGeom>
            <a:avLst/>
            <a:gdLst>
              <a:gd name="connsiteX0" fmla="*/ 0 w 2020196"/>
              <a:gd name="connsiteY0" fmla="*/ 620213 h 826951"/>
              <a:gd name="connsiteX1" fmla="*/ 206738 w 2020196"/>
              <a:gd name="connsiteY1" fmla="*/ 413476 h 826951"/>
              <a:gd name="connsiteX2" fmla="*/ 206738 w 2020196"/>
              <a:gd name="connsiteY2" fmla="*/ 516844 h 826951"/>
              <a:gd name="connsiteX3" fmla="*/ 906729 w 2020196"/>
              <a:gd name="connsiteY3" fmla="*/ 516844 h 826951"/>
              <a:gd name="connsiteX4" fmla="*/ 906729 w 2020196"/>
              <a:gd name="connsiteY4" fmla="*/ 206738 h 826951"/>
              <a:gd name="connsiteX5" fmla="*/ 803360 w 2020196"/>
              <a:gd name="connsiteY5" fmla="*/ 206738 h 826951"/>
              <a:gd name="connsiteX6" fmla="*/ 1010098 w 2020196"/>
              <a:gd name="connsiteY6" fmla="*/ 0 h 826951"/>
              <a:gd name="connsiteX7" fmla="*/ 1216836 w 2020196"/>
              <a:gd name="connsiteY7" fmla="*/ 206738 h 826951"/>
              <a:gd name="connsiteX8" fmla="*/ 1113467 w 2020196"/>
              <a:gd name="connsiteY8" fmla="*/ 206738 h 826951"/>
              <a:gd name="connsiteX9" fmla="*/ 1113467 w 2020196"/>
              <a:gd name="connsiteY9" fmla="*/ 516844 h 826951"/>
              <a:gd name="connsiteX10" fmla="*/ 1813458 w 2020196"/>
              <a:gd name="connsiteY10" fmla="*/ 516844 h 826951"/>
              <a:gd name="connsiteX11" fmla="*/ 1813458 w 2020196"/>
              <a:gd name="connsiteY11" fmla="*/ 413476 h 826951"/>
              <a:gd name="connsiteX12" fmla="*/ 2020196 w 2020196"/>
              <a:gd name="connsiteY12" fmla="*/ 620213 h 826951"/>
              <a:gd name="connsiteX13" fmla="*/ 1813458 w 2020196"/>
              <a:gd name="connsiteY13" fmla="*/ 826951 h 826951"/>
              <a:gd name="connsiteX14" fmla="*/ 1813458 w 2020196"/>
              <a:gd name="connsiteY14" fmla="*/ 723582 h 826951"/>
              <a:gd name="connsiteX15" fmla="*/ 206738 w 2020196"/>
              <a:gd name="connsiteY15" fmla="*/ 723582 h 826951"/>
              <a:gd name="connsiteX16" fmla="*/ 206738 w 2020196"/>
              <a:gd name="connsiteY16" fmla="*/ 826951 h 826951"/>
              <a:gd name="connsiteX17" fmla="*/ 0 w 2020196"/>
              <a:gd name="connsiteY17" fmla="*/ 620213 h 826951"/>
              <a:gd name="connsiteX0" fmla="*/ 0 w 2020196"/>
              <a:gd name="connsiteY0" fmla="*/ 451771 h 658509"/>
              <a:gd name="connsiteX1" fmla="*/ 206738 w 2020196"/>
              <a:gd name="connsiteY1" fmla="*/ 245034 h 658509"/>
              <a:gd name="connsiteX2" fmla="*/ 206738 w 2020196"/>
              <a:gd name="connsiteY2" fmla="*/ 348402 h 658509"/>
              <a:gd name="connsiteX3" fmla="*/ 906729 w 2020196"/>
              <a:gd name="connsiteY3" fmla="*/ 348402 h 658509"/>
              <a:gd name="connsiteX4" fmla="*/ 906729 w 2020196"/>
              <a:gd name="connsiteY4" fmla="*/ 38296 h 658509"/>
              <a:gd name="connsiteX5" fmla="*/ 803360 w 2020196"/>
              <a:gd name="connsiteY5" fmla="*/ 38296 h 658509"/>
              <a:gd name="connsiteX6" fmla="*/ 1022130 w 2020196"/>
              <a:gd name="connsiteY6" fmla="*/ 0 h 658509"/>
              <a:gd name="connsiteX7" fmla="*/ 1216836 w 2020196"/>
              <a:gd name="connsiteY7" fmla="*/ 38296 h 658509"/>
              <a:gd name="connsiteX8" fmla="*/ 1113467 w 2020196"/>
              <a:gd name="connsiteY8" fmla="*/ 38296 h 658509"/>
              <a:gd name="connsiteX9" fmla="*/ 1113467 w 2020196"/>
              <a:gd name="connsiteY9" fmla="*/ 348402 h 658509"/>
              <a:gd name="connsiteX10" fmla="*/ 1813458 w 2020196"/>
              <a:gd name="connsiteY10" fmla="*/ 348402 h 658509"/>
              <a:gd name="connsiteX11" fmla="*/ 1813458 w 2020196"/>
              <a:gd name="connsiteY11" fmla="*/ 245034 h 658509"/>
              <a:gd name="connsiteX12" fmla="*/ 2020196 w 2020196"/>
              <a:gd name="connsiteY12" fmla="*/ 451771 h 658509"/>
              <a:gd name="connsiteX13" fmla="*/ 1813458 w 2020196"/>
              <a:gd name="connsiteY13" fmla="*/ 658509 h 658509"/>
              <a:gd name="connsiteX14" fmla="*/ 1813458 w 2020196"/>
              <a:gd name="connsiteY14" fmla="*/ 555140 h 658509"/>
              <a:gd name="connsiteX15" fmla="*/ 206738 w 2020196"/>
              <a:gd name="connsiteY15" fmla="*/ 555140 h 658509"/>
              <a:gd name="connsiteX16" fmla="*/ 206738 w 2020196"/>
              <a:gd name="connsiteY16" fmla="*/ 658509 h 658509"/>
              <a:gd name="connsiteX17" fmla="*/ 0 w 2020196"/>
              <a:gd name="connsiteY17" fmla="*/ 451771 h 658509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216836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983834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0196" h="620213">
                <a:moveTo>
                  <a:pt x="0" y="413475"/>
                </a:moveTo>
                <a:lnTo>
                  <a:pt x="206738" y="206738"/>
                </a:lnTo>
                <a:lnTo>
                  <a:pt x="206738" y="310106"/>
                </a:lnTo>
                <a:lnTo>
                  <a:pt x="906729" y="310106"/>
                </a:lnTo>
                <a:lnTo>
                  <a:pt x="906729" y="0"/>
                </a:lnTo>
                <a:lnTo>
                  <a:pt x="983834" y="0"/>
                </a:lnTo>
                <a:lnTo>
                  <a:pt x="1022130" y="9831"/>
                </a:lnTo>
                <a:lnTo>
                  <a:pt x="1072457" y="0"/>
                </a:lnTo>
                <a:lnTo>
                  <a:pt x="1113467" y="0"/>
                </a:lnTo>
                <a:lnTo>
                  <a:pt x="1113467" y="310106"/>
                </a:lnTo>
                <a:lnTo>
                  <a:pt x="1813458" y="310106"/>
                </a:lnTo>
                <a:lnTo>
                  <a:pt x="1813458" y="206738"/>
                </a:lnTo>
                <a:lnTo>
                  <a:pt x="2020196" y="413475"/>
                </a:lnTo>
                <a:lnTo>
                  <a:pt x="1813458" y="620213"/>
                </a:lnTo>
                <a:lnTo>
                  <a:pt x="1813458" y="516844"/>
                </a:lnTo>
                <a:lnTo>
                  <a:pt x="206738" y="516844"/>
                </a:lnTo>
                <a:lnTo>
                  <a:pt x="206738" y="620213"/>
                </a:lnTo>
                <a:lnTo>
                  <a:pt x="0" y="41347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Menüband mit einfarbiger Füllung">
            <a:extLst>
              <a:ext uri="{FF2B5EF4-FFF2-40B4-BE49-F238E27FC236}">
                <a16:creationId xmlns:a16="http://schemas.microsoft.com/office/drawing/2014/main" id="{6883607A-B6F5-DFCC-009E-946496906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4957">
            <a:off x="10660161" y="49504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uiExpand="1" build="p" animBg="1"/>
      <p:bldP spid="3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C4CE7A-1A51-70F6-E747-2AD0E8CBF27D}"/>
              </a:ext>
            </a:extLst>
          </p:cNvPr>
          <p:cNvSpPr/>
          <p:nvPr/>
        </p:nvSpPr>
        <p:spPr>
          <a:xfrm>
            <a:off x="4916963" y="2598868"/>
            <a:ext cx="1991956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Zeitaufwendig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73EA54-BA0B-887C-00ED-66628AD74937}"/>
              </a:ext>
            </a:extLst>
          </p:cNvPr>
          <p:cNvSpPr/>
          <p:nvPr/>
        </p:nvSpPr>
        <p:spPr>
          <a:xfrm>
            <a:off x="1745522" y="4252511"/>
            <a:ext cx="2279445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Manuelle Arbeit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6320663-C051-3FB7-1EB9-37F67EF25554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Projektbegründung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07123FF-443E-77ED-660E-D56885FFD7DC}"/>
              </a:ext>
            </a:extLst>
          </p:cNvPr>
          <p:cNvSpPr/>
          <p:nvPr/>
        </p:nvSpPr>
        <p:spPr>
          <a:xfrm>
            <a:off x="4049345" y="5763718"/>
            <a:ext cx="3611692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Ressourcenverschwendung</a:t>
            </a:r>
          </a:p>
        </p:txBody>
      </p:sp>
      <p:pic>
        <p:nvPicPr>
          <p:cNvPr id="19" name="Grafik 18" descr="Karton geöffnet mit einfarbiger Füllung">
            <a:extLst>
              <a:ext uri="{FF2B5EF4-FFF2-40B4-BE49-F238E27FC236}">
                <a16:creationId xmlns:a16="http://schemas.microsoft.com/office/drawing/2014/main" id="{5E98E8D9-7E83-8589-C75F-316F3287D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834" y="3338064"/>
            <a:ext cx="914400" cy="914447"/>
          </a:xfrm>
          <a:prstGeom prst="rect">
            <a:avLst/>
          </a:prstGeom>
        </p:spPr>
      </p:pic>
      <p:pic>
        <p:nvPicPr>
          <p:cNvPr id="20" name="Grafik 19" descr="Müll-verboten-Zeichen mit einfarbiger Füllung">
            <a:extLst>
              <a:ext uri="{FF2B5EF4-FFF2-40B4-BE49-F238E27FC236}">
                <a16:creationId xmlns:a16="http://schemas.microsoft.com/office/drawing/2014/main" id="{FEBE423E-4B43-1BA9-BA4E-A48992191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741" y="4849318"/>
            <a:ext cx="914400" cy="914400"/>
          </a:xfrm>
          <a:prstGeom prst="rect">
            <a:avLst/>
          </a:prstGeom>
        </p:spPr>
      </p:pic>
      <p:pic>
        <p:nvPicPr>
          <p:cNvPr id="21" name="Grafik 20" descr="Stoppuhr 75% mit einfarbiger Füllung">
            <a:extLst>
              <a:ext uri="{FF2B5EF4-FFF2-40B4-BE49-F238E27FC236}">
                <a16:creationId xmlns:a16="http://schemas.microsoft.com/office/drawing/2014/main" id="{5DF8EAFD-DB74-06B2-29EF-DB739FFC2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5741" y="1709569"/>
            <a:ext cx="914400" cy="914400"/>
          </a:xfrm>
          <a:prstGeom prst="rect">
            <a:avLst/>
          </a:prstGeom>
        </p:spPr>
      </p:pic>
      <p:pic>
        <p:nvPicPr>
          <p:cNvPr id="22" name="Grafik 21" descr="Kalligraphie-Stift mit einfarbiger Füllung">
            <a:extLst>
              <a:ext uri="{FF2B5EF4-FFF2-40B4-BE49-F238E27FC236}">
                <a16:creationId xmlns:a16="http://schemas.microsoft.com/office/drawing/2014/main" id="{92C46468-C371-3CEC-B24A-7A44EA0D88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0568" y="3270045"/>
            <a:ext cx="914400" cy="9144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9330CA1B-1445-6A3A-B2EF-DCAC7915D48D}"/>
              </a:ext>
            </a:extLst>
          </p:cNvPr>
          <p:cNvSpPr/>
          <p:nvPr/>
        </p:nvSpPr>
        <p:spPr>
          <a:xfrm>
            <a:off x="7661037" y="4250894"/>
            <a:ext cx="2753994" cy="58480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Platzverschwendung</a:t>
            </a:r>
          </a:p>
        </p:txBody>
      </p:sp>
    </p:spTree>
    <p:extLst>
      <p:ext uri="{BB962C8B-B14F-4D97-AF65-F5344CB8AC3E}">
        <p14:creationId xmlns:p14="http://schemas.microsoft.com/office/powerpoint/2010/main" val="9998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2" grpId="0" animBg="1"/>
      <p:bldP spid="17" grpId="0" animBg="1"/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344772" y="-2188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57650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08632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2A29298-4F67-60CF-BB14-9C36738A114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Projektabgrenzung</a:t>
            </a:r>
            <a:endParaRPr lang="de-DE" sz="2800" dirty="0"/>
          </a:p>
        </p:txBody>
      </p:sp>
      <p:pic>
        <p:nvPicPr>
          <p:cNvPr id="3" name="Grafik 2" descr="Bulle Silhouette">
            <a:extLst>
              <a:ext uri="{FF2B5EF4-FFF2-40B4-BE49-F238E27FC236}">
                <a16:creationId xmlns:a16="http://schemas.microsoft.com/office/drawing/2014/main" id="{BA926600-6367-9097-F847-E52FD4AB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890" y="3062229"/>
            <a:ext cx="1076635" cy="1076635"/>
          </a:xfrm>
          <a:prstGeom prst="rect">
            <a:avLst/>
          </a:prstGeom>
        </p:spPr>
      </p:pic>
      <p:pic>
        <p:nvPicPr>
          <p:cNvPr id="6" name="Grafik 5" descr="Bär Silhouette">
            <a:extLst>
              <a:ext uri="{FF2B5EF4-FFF2-40B4-BE49-F238E27FC236}">
                <a16:creationId xmlns:a16="http://schemas.microsoft.com/office/drawing/2014/main" id="{056D1575-F887-2465-2394-0F87C24E6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9967" y="4488098"/>
            <a:ext cx="1076635" cy="1076635"/>
          </a:xfrm>
          <a:prstGeom prst="rect">
            <a:avLst/>
          </a:prstGeom>
        </p:spPr>
      </p:pic>
      <p:pic>
        <p:nvPicPr>
          <p:cNvPr id="11" name="Grafik 10" descr="Schwein Silhouette">
            <a:extLst>
              <a:ext uri="{FF2B5EF4-FFF2-40B4-BE49-F238E27FC236}">
                <a16:creationId xmlns:a16="http://schemas.microsoft.com/office/drawing/2014/main" id="{EA23BF18-E458-BC5A-2046-FCBAD3844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4890" y="3976629"/>
            <a:ext cx="1076635" cy="1076635"/>
          </a:xfrm>
          <a:prstGeom prst="rect">
            <a:avLst/>
          </a:prstGeom>
        </p:spPr>
      </p:pic>
      <p:pic>
        <p:nvPicPr>
          <p:cNvPr id="13" name="Grafik 12" descr="Wolf Silhouette">
            <a:extLst>
              <a:ext uri="{FF2B5EF4-FFF2-40B4-BE49-F238E27FC236}">
                <a16:creationId xmlns:a16="http://schemas.microsoft.com/office/drawing/2014/main" id="{7A71ADB9-8217-AE0D-8562-1B1BE4F6A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5045" y="3976629"/>
            <a:ext cx="1076635" cy="1076635"/>
          </a:xfrm>
          <a:prstGeom prst="rect">
            <a:avLst/>
          </a:prstGeom>
        </p:spPr>
      </p:pic>
      <p:pic>
        <p:nvPicPr>
          <p:cNvPr id="14" name="Grafik 13" descr="Adler Silhouette">
            <a:extLst>
              <a:ext uri="{FF2B5EF4-FFF2-40B4-BE49-F238E27FC236}">
                <a16:creationId xmlns:a16="http://schemas.microsoft.com/office/drawing/2014/main" id="{965086FC-3701-5A18-F2CF-7CDE4512E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5045" y="3044057"/>
            <a:ext cx="1076635" cy="1076635"/>
          </a:xfrm>
          <a:prstGeom prst="rect">
            <a:avLst/>
          </a:prstGeom>
        </p:spPr>
      </p:pic>
      <p:pic>
        <p:nvPicPr>
          <p:cNvPr id="15" name="Grafik 14" descr="Tiger Silhouette">
            <a:extLst>
              <a:ext uri="{FF2B5EF4-FFF2-40B4-BE49-F238E27FC236}">
                <a16:creationId xmlns:a16="http://schemas.microsoft.com/office/drawing/2014/main" id="{70807322-F1AF-85F8-EA34-3AD1D26BBA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0251" y="3534406"/>
            <a:ext cx="1076635" cy="1076635"/>
          </a:xfrm>
          <a:prstGeom prst="rect">
            <a:avLst/>
          </a:prstGeom>
        </p:spPr>
      </p:pic>
      <p:pic>
        <p:nvPicPr>
          <p:cNvPr id="16" name="Grafik 15" descr="Affe Silhouette">
            <a:extLst>
              <a:ext uri="{FF2B5EF4-FFF2-40B4-BE49-F238E27FC236}">
                <a16:creationId xmlns:a16="http://schemas.microsoft.com/office/drawing/2014/main" id="{CFDB811B-6459-4ED9-3C77-6BB4BFDC09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0251" y="2586856"/>
            <a:ext cx="1076635" cy="1076635"/>
          </a:xfrm>
          <a:prstGeom prst="rect">
            <a:avLst/>
          </a:prstGeom>
        </p:spPr>
      </p:pic>
      <p:pic>
        <p:nvPicPr>
          <p:cNvPr id="24" name="Grafik 23" descr="Schließen mit einfarbiger Füllung">
            <a:extLst>
              <a:ext uri="{FF2B5EF4-FFF2-40B4-BE49-F238E27FC236}">
                <a16:creationId xmlns:a16="http://schemas.microsoft.com/office/drawing/2014/main" id="{00CD120D-98F8-875F-CA5C-A045C5407D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1420" y="2416375"/>
            <a:ext cx="3312695" cy="3312695"/>
          </a:xfrm>
          <a:prstGeom prst="rect">
            <a:avLst/>
          </a:prstGeom>
        </p:spPr>
      </p:pic>
      <p:pic>
        <p:nvPicPr>
          <p:cNvPr id="25" name="Grafik 24" descr="Liste mit einfarbiger Füllung">
            <a:extLst>
              <a:ext uri="{FF2B5EF4-FFF2-40B4-BE49-F238E27FC236}">
                <a16:creationId xmlns:a16="http://schemas.microsoft.com/office/drawing/2014/main" id="{F853833A-6C8C-8BA3-7C74-747D3EDA22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97087" y="3137252"/>
            <a:ext cx="2003224" cy="2003224"/>
          </a:xfrm>
          <a:prstGeom prst="rect">
            <a:avLst/>
          </a:prstGeom>
        </p:spPr>
      </p:pic>
      <p:pic>
        <p:nvPicPr>
          <p:cNvPr id="26" name="Grafik 25" descr="Schließen mit einfarbiger Füllung">
            <a:extLst>
              <a:ext uri="{FF2B5EF4-FFF2-40B4-BE49-F238E27FC236}">
                <a16:creationId xmlns:a16="http://schemas.microsoft.com/office/drawing/2014/main" id="{1B30BD16-2961-BD18-6073-D99B68913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2351" y="2464344"/>
            <a:ext cx="3312695" cy="3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A1F4EAA-46FD-EE81-7F5C-1598FD15CC4B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Planung</a:t>
            </a:r>
            <a:endParaRPr lang="de-DE" sz="2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1245B8-E6A6-9FBC-D2C1-C8641DFDE473}"/>
              </a:ext>
            </a:extLst>
          </p:cNvPr>
          <p:cNvSpPr/>
          <p:nvPr/>
        </p:nvSpPr>
        <p:spPr>
          <a:xfrm>
            <a:off x="307670" y="1973320"/>
            <a:ext cx="4020926" cy="311708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19" name="Tabelle 11">
            <a:extLst>
              <a:ext uri="{FF2B5EF4-FFF2-40B4-BE49-F238E27FC236}">
                <a16:creationId xmlns:a16="http://schemas.microsoft.com/office/drawing/2014/main" id="{6740CC95-3BD1-8B20-0FB9-30051929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71074"/>
              </p:ext>
            </p:extLst>
          </p:nvPr>
        </p:nvGraphicFramePr>
        <p:xfrm>
          <a:off x="344582" y="1994182"/>
          <a:ext cx="4020926" cy="311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63">
                  <a:extLst>
                    <a:ext uri="{9D8B030D-6E8A-4147-A177-3AD203B41FA5}">
                      <a16:colId xmlns:a16="http://schemas.microsoft.com/office/drawing/2014/main" val="2056712714"/>
                    </a:ext>
                  </a:extLst>
                </a:gridCol>
                <a:gridCol w="2010463">
                  <a:extLst>
                    <a:ext uri="{9D8B030D-6E8A-4147-A177-3AD203B41FA5}">
                      <a16:colId xmlns:a16="http://schemas.microsoft.com/office/drawing/2014/main" val="761360451"/>
                    </a:ext>
                  </a:extLst>
                </a:gridCol>
              </a:tblGrid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Projektphase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82030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1 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1354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2 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65892"/>
                  </a:ext>
                </a:extLst>
              </a:tr>
              <a:tr h="472697">
                <a:tc>
                  <a:txBody>
                    <a:bodyPr/>
                    <a:lstStyle/>
                    <a:p>
                      <a:r>
                        <a:rPr lang="de-DE" sz="2000" dirty="0"/>
                        <a:t>3 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70846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4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62778"/>
                  </a:ext>
                </a:extLst>
              </a:tr>
              <a:tr h="434845">
                <a:tc>
                  <a:txBody>
                    <a:bodyPr/>
                    <a:lstStyle/>
                    <a:p>
                      <a:r>
                        <a:rPr lang="de-DE" sz="2000" dirty="0"/>
                        <a:t>5 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26887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59792"/>
                  </a:ext>
                </a:extLst>
              </a:tr>
            </a:tbl>
          </a:graphicData>
        </a:graphic>
      </p:graphicFrame>
      <p:sp>
        <p:nvSpPr>
          <p:cNvPr id="20" name="Rechteck 19">
            <a:extLst>
              <a:ext uri="{FF2B5EF4-FFF2-40B4-BE49-F238E27FC236}">
                <a16:creationId xmlns:a16="http://schemas.microsoft.com/office/drawing/2014/main" id="{9EBB23E8-CE18-8210-3DCF-827DC9B26A65}"/>
              </a:ext>
            </a:extLst>
          </p:cNvPr>
          <p:cNvSpPr/>
          <p:nvPr/>
        </p:nvSpPr>
        <p:spPr>
          <a:xfrm>
            <a:off x="5343125" y="5320548"/>
            <a:ext cx="1719435" cy="7508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Model View Controller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36752C-67A6-9937-7D65-9BE5FF37A9EB}"/>
              </a:ext>
            </a:extLst>
          </p:cNvPr>
          <p:cNvSpPr/>
          <p:nvPr/>
        </p:nvSpPr>
        <p:spPr>
          <a:xfrm>
            <a:off x="6478601" y="1948397"/>
            <a:ext cx="4400286" cy="2473737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Wasserfallmodell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Front-End: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HTML, CSS,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Back-End: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PHP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/>
                </a:solidFill>
              </a:rPr>
              <a:t>MariaDB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22" name="Grafik 21" descr="Schließen mit einfarbiger Füllung">
            <a:extLst>
              <a:ext uri="{FF2B5EF4-FFF2-40B4-BE49-F238E27FC236}">
                <a16:creationId xmlns:a16="http://schemas.microsoft.com/office/drawing/2014/main" id="{12F4552D-1F6E-B461-E4BE-EA14C720A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0510" y="4933630"/>
            <a:ext cx="1524663" cy="1524663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B8916B-37B6-1774-961F-E8412CB7F1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365508" y="3185266"/>
            <a:ext cx="2113093" cy="367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uiExpand="1" build="p" animBg="1"/>
      <p:bldP spid="20" grpId="0" uiExpand="1" animBg="1"/>
      <p:bldP spid="21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505265" y="-325565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AF781BB-6B00-F5FB-CB20-B3C2D93A3C0C}"/>
              </a:ext>
            </a:extLst>
          </p:cNvPr>
          <p:cNvSpPr/>
          <p:nvPr/>
        </p:nvSpPr>
        <p:spPr>
          <a:xfrm>
            <a:off x="3273532" y="-2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8B0951-85D3-162D-4907-701A43AB3DAF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Analyse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262FF9-ED52-F332-20F0-60F5A4E6C611}"/>
              </a:ext>
            </a:extLst>
          </p:cNvPr>
          <p:cNvSpPr/>
          <p:nvPr/>
        </p:nvSpPr>
        <p:spPr>
          <a:xfrm>
            <a:off x="1828191" y="2278122"/>
            <a:ext cx="3863472" cy="313104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Anforderungen: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Zahlen berechnen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Nicht negativ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Beschränkte Länge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Kein Komma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Alles Pflichtfelder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Abspeichern (Datenbank)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CB8AAC4-2DB7-7315-81FA-B533E4E1F501}"/>
              </a:ext>
            </a:extLst>
          </p:cNvPr>
          <p:cNvSpPr/>
          <p:nvPr/>
        </p:nvSpPr>
        <p:spPr>
          <a:xfrm>
            <a:off x="7019355" y="2278121"/>
            <a:ext cx="3863472" cy="154195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e 12">
            <a:extLst>
              <a:ext uri="{FF2B5EF4-FFF2-40B4-BE49-F238E27FC236}">
                <a16:creationId xmlns:a16="http://schemas.microsoft.com/office/drawing/2014/main" id="{F56510C6-0D35-EBB2-BAD7-02566BE0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3109"/>
              </p:ext>
            </p:extLst>
          </p:nvPr>
        </p:nvGraphicFramePr>
        <p:xfrm>
          <a:off x="7019355" y="2301693"/>
          <a:ext cx="3863474" cy="1541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737">
                  <a:extLst>
                    <a:ext uri="{9D8B030D-6E8A-4147-A177-3AD203B41FA5}">
                      <a16:colId xmlns:a16="http://schemas.microsoft.com/office/drawing/2014/main" val="1285099138"/>
                    </a:ext>
                  </a:extLst>
                </a:gridCol>
                <a:gridCol w="1931737">
                  <a:extLst>
                    <a:ext uri="{9D8B030D-6E8A-4147-A177-3AD203B41FA5}">
                      <a16:colId xmlns:a16="http://schemas.microsoft.com/office/drawing/2014/main" val="3566909724"/>
                    </a:ext>
                  </a:extLst>
                </a:gridCol>
              </a:tblGrid>
              <a:tr h="420456"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Projektkosten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72312"/>
                  </a:ext>
                </a:extLst>
              </a:tr>
              <a:tr h="420456">
                <a:tc>
                  <a:txBody>
                    <a:bodyPr/>
                    <a:lstStyle/>
                    <a:p>
                      <a:r>
                        <a:rPr lang="de-DE" sz="20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4833"/>
                  </a:ext>
                </a:extLst>
              </a:tr>
              <a:tr h="558388">
                <a:tc>
                  <a:txBody>
                    <a:bodyPr/>
                    <a:lstStyle/>
                    <a:p>
                      <a:r>
                        <a:rPr lang="de-DE" sz="2000" dirty="0"/>
                        <a:t>Azubi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70h * 10€/h =</a:t>
                      </a:r>
                    </a:p>
                    <a:p>
                      <a:pPr algn="r"/>
                      <a:r>
                        <a:rPr lang="de-DE" sz="2000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34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  <p:bldP spid="4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434025" y="-325565"/>
            <a:ext cx="1644693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Umsetzung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362785" y="-325564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3E2F102-F658-085E-940A-0164969C09CE}"/>
              </a:ext>
            </a:extLst>
          </p:cNvPr>
          <p:cNvSpPr/>
          <p:nvPr/>
        </p:nvSpPr>
        <p:spPr>
          <a:xfrm>
            <a:off x="1193286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EC54DB-3C76-408F-0479-9BB0B4956857}"/>
              </a:ext>
            </a:extLst>
          </p:cNvPr>
          <p:cNvSpPr/>
          <p:nvPr/>
        </p:nvSpPr>
        <p:spPr>
          <a:xfrm>
            <a:off x="3273532" y="-32556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97292A7-2C04-B5DA-E1B8-0A98041648D1}"/>
              </a:ext>
            </a:extLst>
          </p:cNvPr>
          <p:cNvSpPr/>
          <p:nvPr/>
        </p:nvSpPr>
        <p:spPr>
          <a:xfrm>
            <a:off x="5268582" y="-1784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DD8837B-227D-29EA-B1B5-B717F1BBE807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Entwurfsphase</a:t>
            </a:r>
            <a:endParaRPr lang="de-DE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050B8-ABDE-8A90-B11E-5AB92EE6E73A}"/>
              </a:ext>
            </a:extLst>
          </p:cNvPr>
          <p:cNvSpPr/>
          <p:nvPr/>
        </p:nvSpPr>
        <p:spPr>
          <a:xfrm>
            <a:off x="2158577" y="2853560"/>
            <a:ext cx="190560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Eingabefelder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795D79-C7F7-3E98-1648-D8F506072C6F}"/>
              </a:ext>
            </a:extLst>
          </p:cNvPr>
          <p:cNvSpPr/>
          <p:nvPr/>
        </p:nvSpPr>
        <p:spPr>
          <a:xfrm>
            <a:off x="2563390" y="3840274"/>
            <a:ext cx="109598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Button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4D82EC-F0D6-8728-D086-B06A700C8C50}"/>
              </a:ext>
            </a:extLst>
          </p:cNvPr>
          <p:cNvSpPr/>
          <p:nvPr/>
        </p:nvSpPr>
        <p:spPr>
          <a:xfrm>
            <a:off x="2396701" y="4792209"/>
            <a:ext cx="142935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POST/GET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056E0C7-1B07-185F-391E-B3B7E2913A97}"/>
              </a:ext>
            </a:extLst>
          </p:cNvPr>
          <p:cNvSpPr/>
          <p:nvPr/>
        </p:nvSpPr>
        <p:spPr>
          <a:xfrm>
            <a:off x="2707283" y="5712063"/>
            <a:ext cx="80819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ED1EA24-BEAC-6202-036F-988559BF5BF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111382" y="3438335"/>
            <a:ext cx="0" cy="401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014FF8-5E72-89A8-AB5F-DAC0482E542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3111381" y="4406379"/>
            <a:ext cx="1" cy="385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CC3C26-EDA8-81CE-E86C-80548CB10B6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3111380" y="5376984"/>
            <a:ext cx="1" cy="33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3191C89-572F-577C-E9BF-7E9761E03732}"/>
              </a:ext>
            </a:extLst>
          </p:cNvPr>
          <p:cNvSpPr/>
          <p:nvPr/>
        </p:nvSpPr>
        <p:spPr>
          <a:xfrm>
            <a:off x="4783216" y="2278124"/>
            <a:ext cx="1256281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number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4F40773-EF32-1085-6C3E-20B802DBA6A2}"/>
              </a:ext>
            </a:extLst>
          </p:cNvPr>
          <p:cNvSpPr/>
          <p:nvPr/>
        </p:nvSpPr>
        <p:spPr>
          <a:xfrm>
            <a:off x="5209684" y="3158935"/>
            <a:ext cx="1406514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max</a:t>
            </a:r>
            <a:r>
              <a:rPr lang="de-DE" sz="2400" dirty="0">
                <a:solidFill>
                  <a:schemeClr val="tx1"/>
                </a:solidFill>
              </a:rPr>
              <a:t>/min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896041A-D2EB-7A66-E2D1-764E34E82DC3}"/>
              </a:ext>
            </a:extLst>
          </p:cNvPr>
          <p:cNvSpPr/>
          <p:nvPr/>
        </p:nvSpPr>
        <p:spPr>
          <a:xfrm>
            <a:off x="4748151" y="4026759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required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18B8792-BEC2-D8B0-2070-825314B30D10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4064186" y="2570512"/>
            <a:ext cx="719030" cy="575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48F844F-2E54-04D8-B903-456D2B1D34CD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4064186" y="3145948"/>
            <a:ext cx="1145498" cy="305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B9356CD-FE07-9B4F-4EF2-ED06789D317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064186" y="3145948"/>
            <a:ext cx="683965" cy="1133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4EE6D6-4BD6-BC77-F6F5-F7DA06A0A171}"/>
              </a:ext>
            </a:extLst>
          </p:cNvPr>
          <p:cNvSpPr/>
          <p:nvPr/>
        </p:nvSpPr>
        <p:spPr>
          <a:xfrm>
            <a:off x="262982" y="3870291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parseInt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AF36CDC-054B-2D6D-4F15-50EF2BA972E7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flipH="1" flipV="1">
            <a:off x="1589392" y="4123326"/>
            <a:ext cx="97399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Ein Bild, das Tisch enthält.">
            <a:extLst>
              <a:ext uri="{FF2B5EF4-FFF2-40B4-BE49-F238E27FC236}">
                <a16:creationId xmlns:a16="http://schemas.microsoft.com/office/drawing/2014/main" id="{E48B5D1D-42C6-16BD-A878-18A65839B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4" y="2603265"/>
            <a:ext cx="2984549" cy="25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4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animBg="1"/>
      <p:bldP spid="15" grpId="0" uiExpand="1" animBg="1"/>
      <p:bldP spid="16" grpId="0" uiExpand="1" animBg="1"/>
      <p:bldP spid="17" grpId="0" uiExpand="1" animBg="1"/>
      <p:bldP spid="21" grpId="0" uiExpand="1" animBg="1"/>
      <p:bldP spid="22" grpId="0" uiExpand="1" animBg="1"/>
      <p:bldP spid="23" grpId="0" uiExpand="1" animBg="1"/>
      <p:bldP spid="27" grpId="0" uiExpan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Breitbild</PresentationFormat>
  <Paragraphs>229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cindyy :D</dc:creator>
  <cp:lastModifiedBy>Cindy Hinze</cp:lastModifiedBy>
  <cp:revision>46</cp:revision>
  <dcterms:created xsi:type="dcterms:W3CDTF">2022-11-30T12:30:36Z</dcterms:created>
  <dcterms:modified xsi:type="dcterms:W3CDTF">2022-12-02T10:18:16Z</dcterms:modified>
</cp:coreProperties>
</file>